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7"/>
  </p:notesMasterIdLst>
  <p:sldIdLst>
    <p:sldId id="256" r:id="rId2"/>
    <p:sldId id="258" r:id="rId3"/>
    <p:sldId id="257" r:id="rId4"/>
    <p:sldId id="322" r:id="rId5"/>
    <p:sldId id="323" r:id="rId6"/>
    <p:sldId id="324" r:id="rId7"/>
    <p:sldId id="259" r:id="rId8"/>
    <p:sldId id="260" r:id="rId9"/>
    <p:sldId id="261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7" r:id="rId53"/>
    <p:sldId id="318" r:id="rId54"/>
    <p:sldId id="319" r:id="rId55"/>
    <p:sldId id="321" r:id="rId56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58"/>
      <p:bold r:id="rId59"/>
      <p:italic r:id="rId60"/>
      <p:boldItalic r:id="rId6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1.fntdata"/><Relationship Id="rId5" Type="http://schemas.openxmlformats.org/officeDocument/2006/relationships/slide" Target="slides/slide4.xml"/><Relationship Id="rId61" Type="http://schemas.openxmlformats.org/officeDocument/2006/relationships/font" Target="fonts/font4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2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3.fntdata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D58333C-27E4-5A71-4202-5BEA9992C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BAE4D7E-D5AE-251C-31CB-9593552610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4261629-97CD-9F58-B78A-4D2D0CA466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7742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867D744-F3E1-1A46-6D2E-B1A417EAA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5BB1B03-D056-2B43-6A42-4FB93D1088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07507F4-1FE6-F99C-2391-B34CEC48D8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224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271175B-8A27-919F-1A9A-113868197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BB0189A-4360-B80E-9AE5-038250C53D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EB98AAE-8AA4-50D9-A124-0AE5E918D6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15972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1B78F9E-8071-FE78-C291-793DFAEE6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34B013F-2235-A644-B9D7-79F65C78EB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01D7D20-87BD-1280-9B24-8C93E42949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8488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EBA809B-7562-6C84-3EC3-92A276DC3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9E5F9A3-9E5C-7DA1-4C49-54A7768769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526EBFB-4FB5-5DD4-A213-D515057876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814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803847A-731D-9FF5-957D-E24C05DB2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3E4D434-1713-2352-3A5C-17DC086B86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4A313E9-4C0D-6F62-A9CF-D8929FF7D8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4343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F600CA8-A3E2-A73E-6E54-CEBF4C3AC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77F7336-71D3-2820-6AFA-C9865C1216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C9DC9EE-80F7-76DD-4AC4-7B30E045C1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0666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A76B472-4006-DECD-7CF9-DA4BFB5D3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E560C92-4904-EF7B-2199-7E292848E2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F9120DB-F4AD-A3AC-7C69-F7D1185CB8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18779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38F1E64-EF48-D319-BE67-7ACAE9065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A98AC4-E1ED-826D-9A3B-CB28A1BA17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F50718E-D174-C573-320C-869DB2DC6C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24458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F6E6DB2-C255-4465-114E-B703BA12E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ED11359-57A6-C9C0-82EB-799F756AA7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35293C8-CE72-8C3E-3179-441F86CE7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0682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F2472BDA-3F79-3665-9CB1-AAD600EAD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5E21E7B-4067-92E7-EE67-35736F3130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6DF1748-4CD9-C7EB-2183-F46C510349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6609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47EA6C5-8827-F6BE-995B-B2364ED5E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863CC72-3332-CA15-C5AF-FF8F7F1B23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B9C41CA-5133-C9BD-5064-E6356AD27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63442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89D1B23-6CF1-423E-711D-3752B41FA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D77C24A-A81A-2D4A-4137-77ED42DBE3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0DE091B-1A69-3668-6879-BF978BF5FF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4749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FCA5990-D47C-8B29-186D-2CFC4F9E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30DFBCA-AF73-F41A-D1BF-A2D9E1BF06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9FAC6BC-3497-DB3C-DDAC-7E8E4805B0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4842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A35A522-88DC-947F-33BB-6C98340C7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86A8599-BD6C-462B-1FBF-830C984FE9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DE982AB-C2A6-A542-EBD9-396900771F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8950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F324C1C-6138-B218-2FB2-E2D6D6EDB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10C871F-DE35-F70C-C9CC-028800E831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81BEB06-F8C0-4B31-C99A-7B0A1ADFF1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5595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E0C3554-BEB2-5B53-D24B-77300E979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17A8E60-37D7-8BB3-73E3-C7E0098943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12FC707-B0C2-41CD-30FE-BEA2069AD7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10724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1F45C78-864B-8468-CE8A-E1FE8C64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5AF23C1-06BA-A868-D57A-AD7BA4BBFB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A5FC8BB-9076-3E60-AE48-5E55F238D8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3444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F892126-1CAE-EDA2-5F21-CBC7B2863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BC47483-2C18-0416-8C45-84DF2C5524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1BEF718-7635-DF0C-14ED-3435ED383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4369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F361A69-FDD9-D5B4-D3A7-52B8A3164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09896B7-5DEA-0BCB-1367-D2BAD7B6C8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90A7190-624B-0034-4E05-AF59FC1C22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90978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2DA0EFE-A76A-F852-B458-DBB4C35DA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2182609-5D6F-034F-6A88-2F91E4FCA3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30573D0-10EF-4284-AD4F-9ACD16ADC0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2271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0194AB0-CC8E-CC9D-B349-CC057E0D6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5EA26C0-6CC0-5F76-28E1-B1FE4B5478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AFA8894-A2A6-AAAC-780E-360BCFA679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39684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4E2AEAE-8662-73EB-AAA7-6965A3B42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9DE895D-66FD-3C87-E6A6-310EE38D66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FFF2AAC-072B-594C-B664-BB9CEEC898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52806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26F9100-82D3-A8B5-F643-E1581F140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AC95171-F7FE-8F2C-9A41-00BEA602BD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916CD4B-9687-B9BB-A511-5F6CC1347D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85616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6A95D50-C291-97D7-0748-D3935D7AD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A60FB41-1363-280D-2881-5FE94D5363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B5F91FF-54EE-32BE-7F8B-E59638901E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43131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DA456F5-5486-7416-681B-41D47F370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2D4371B-B99F-50C3-82CB-BC7EBAE4B1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637DF3-60F4-DC05-9099-943EA8F863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14589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EA15810-15D2-06F0-3E11-A1ACCE41F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28C4FFB-B5AC-09EB-0A7D-CC32E7626F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82C593B-2BD8-98AF-B5D5-3E39C0C50A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12837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FEDB4A2-9328-D4DD-9B32-F0CEBBF55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A7550B1-9B66-6322-E8D9-ABDE5EE57B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8D1D505-A902-48BC-AF96-4A95843D8E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6123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D371125-F809-C4F5-B086-D20E55026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93B5A2A-ED08-E6FD-690B-976A674910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8369A2E-2805-6F8C-B014-A46B51B0EB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371224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B704AD6-9F95-3399-A87E-3BC620C49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E38D7F6-6D08-4E01-6838-4D9C32805F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7327211-C918-EA2E-411B-16346F1DC0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258647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23A48DE-2C96-4A6F-3A75-8218A6FF6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3FC0B46-3F28-274E-E89F-005FBC64E2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89640A6-15E8-AA89-C69A-D83AB79A8E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5225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E8DCB03-A66C-53EB-11F2-6095AFF04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B21E2E4-FD50-8D60-811D-EDE2356545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F45626E-818E-C46E-7C76-B1796BA0CC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6593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D90F5B1-6CCE-EDA6-6BFE-7BBB888B6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1FC2E5C-2B87-4E91-0643-1BBAEC3D41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0B04418-0621-AA69-522D-A7E481ECBB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29290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3A970D3-16DC-61BE-D247-68F1CCAE0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F5ED76C-6DD7-BC03-3687-F7354758A4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41879AA-E49E-86E3-7FA5-F3CB08D083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7792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498FF82-1022-3453-6CF8-0CCF3DA37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476B094-56AB-90A4-CEE9-7C610B3C8C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70FB37F-8DF7-BE24-14C8-93D00E6479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6187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E3BC83B-7A93-CE05-39F3-54727F696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D05AFAD-5DB6-EB76-E57A-A34F2725B7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A2A19AE-2006-592A-1576-DBABC9CB2B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640820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4624867-ED1F-71DC-4420-5FE7A4E5B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1B634FA-EA66-B5DA-C352-5263A51FFB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E728769-1AE8-1CFF-1DAE-2BB8996303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515425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280D3A2-94FB-A3B7-53B7-B91BE972A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2E9C8E5-9824-4EE2-EE62-57D4B546E6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F51446F-D52F-7916-A772-FE2F3C5C31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99704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549B9E0-00B4-A3F0-9558-37345A132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B98046B-77B3-4C2D-99CE-2E303CBF50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5BF3253-335F-2F75-D5A9-3E72CA47D0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900029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E95BCCA-C945-640B-0114-3C9DF424F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6F056D9-117D-98B1-D696-FE35EA8ED1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B149742-0657-D0A9-E649-BA870EE12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52094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BFD0AC4-680A-6F65-6F0C-F1CCABCA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4CA77CB-AB14-F42B-C022-356C32639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E81AB3A-2947-22B4-716E-59C65CF8E4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456716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69AE6FD-1C9B-4460-B74D-AAFDF8B65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4AF289C-997E-2653-098D-20CAAFF6B8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0BAC26F-FCBE-5CCD-7443-CF6A329B3C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2368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FECC408-0266-B443-6356-769611F10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CE92838-5A5F-3816-508A-30EED48357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E4DE55B-9D55-04E4-E10F-C59DF1C79B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86024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BFA7966-225B-0687-1001-B58F98B70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17B6C1E-2C0E-4F3B-90F7-A44BADB290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0C984CA-44D5-F3A1-0473-349798E180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877828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99363AC-CD7C-03DA-9313-8D04D0F7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FC73191-2075-E6EB-6674-E5D01C5D13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DB7BA72-73D3-3CF6-BD65-7194208560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6004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938EE8A-EBE8-BA01-1A1E-7AC1AF1E5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672F7C7-F141-7849-8464-623D6E89E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1712483-9DCD-FFCF-2CF3-8C1559D997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694929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F4F42FE-BF65-3E93-C196-D795FA39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1DF6753-7868-7316-0611-7D3399C7D9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3DD98CD-5671-6BD1-DAA7-80A89D8761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915986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AEA6017-44F7-4199-47BD-4243D6383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BF1DA97-BC46-686F-960C-FDB73BCC54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AE7B902-7D06-3777-0A44-BA2DF1A2B2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302686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102F9FF-C3D1-7633-00E8-17D51DD89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BF94C14-F87D-B360-2470-1BB9A74178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3ABEA0D-F855-A21C-4E35-E2095C72AD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4603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BECB083-AC15-9D4E-7EBF-4913A2D0E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6B51208-159B-933D-1F56-E05A78E016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A5142A2-9597-A9CA-19AB-4823E6BB75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8462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5B33655-1295-29A6-6A12-48D06832E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A08AB2-A86E-98B5-20FC-CA1B229E52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11DF982-CF33-BCF7-4EF9-C014E8E1E6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61696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1C9B29E-1EC9-0C14-97D4-73C91E13E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1B89597-DF12-190C-5762-5FFFE10098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B20FD5A-97E6-EBE6-4F23-1F21705AC8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4771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6F2038C-7675-B98D-9624-C01F29115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582CFC3-03EB-4F88-1F93-30FABD5555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0DF71D5-1C61-A76B-6690-861EB29568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657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lanalto.gov.br/ccivil_03/Constituicao/Constituicao.htm#art59" TargetMode="Externa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icionario.priberam.org/" TargetMode="External"/><Relationship Id="rId4" Type="http://schemas.openxmlformats.org/officeDocument/2006/relationships/hyperlink" Target="https://www.academia.org.br/nossa-lingua/busca-no-vocabulario" TargetMode="Externa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87022" y="417689"/>
            <a:ext cx="8648484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6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ENTENDA A REDAÇÃO DAS LEIS</a:t>
            </a:r>
            <a:endParaRPr sz="39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E636B11-3855-664C-5D3A-08E8F24D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F51F0BE-206D-5C0D-2E38-AF0A7E6A94D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F11ECD-83F4-9D0A-EE87-332740B6A214}"/>
              </a:ext>
            </a:extLst>
          </p:cNvPr>
          <p:cNvSpPr txBox="1"/>
          <p:nvPr/>
        </p:nvSpPr>
        <p:spPr>
          <a:xfrm>
            <a:off x="948267" y="519289"/>
            <a:ext cx="6615289" cy="3238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Funções das normas jurídicas </a:t>
            </a:r>
            <a:endParaRPr lang="pt-BR" sz="18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No Estado de Direito, as normas jurídicas cumprem a tarefa de concretizar a Constituição. Elas devem criar os fundamentos de justiça e de segurança que assegurem um desenvolvimento social harmônico em um contexto de paz e de liberdade.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Esses objetivos da norma jurídica são expressos nas funções: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98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ED7C6B6-1D81-D958-77A4-B021E5417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D713D2A-64A3-AA10-8AF7-A150149BF52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04E39B-5DCB-D4DD-415A-293B5EFF431E}"/>
              </a:ext>
            </a:extLst>
          </p:cNvPr>
          <p:cNvSpPr txBox="1"/>
          <p:nvPr/>
        </p:nvSpPr>
        <p:spPr>
          <a:xfrm>
            <a:off x="948267" y="519289"/>
            <a:ext cx="6615289" cy="4842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integração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de integração ao compensar as diferenças jurídico-políticas no quadro de formação da vontade do Estado (desigualdades sociais, regionais, etc.);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planificação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é o instrumento básico de organização, de definição e de distribuição de competências;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proteção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de proteção contra o arbítrio ao vincular os próprios órgãos do Estado; </a:t>
            </a:r>
          </a:p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regulação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reguladora ao direcionar condutas por meio de modelos; e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inovação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de inovação na ordem          jurídica e no plano social (HILL, 1982, p. 22).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418B5DB-D894-898A-8EB3-D055208B9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A313835-D088-FD26-A54F-A5697F38587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515D03E-0C6D-E005-ADA4-1435BF082FBE}"/>
              </a:ext>
            </a:extLst>
          </p:cNvPr>
          <p:cNvSpPr txBox="1"/>
          <p:nvPr/>
        </p:nvSpPr>
        <p:spPr>
          <a:xfrm>
            <a:off x="812800" y="519289"/>
            <a:ext cx="9102047" cy="740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 CONSTITUIÇÃO FEDERAL DE 1988. BREVE HISTÓRICO</a:t>
            </a: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Entre comemorações e reflexões: O aniversário do Bicentenário da Constituição  Federal – Atricon">
            <a:extLst>
              <a:ext uri="{FF2B5EF4-FFF2-40B4-BE49-F238E27FC236}">
                <a16:creationId xmlns:a16="http://schemas.microsoft.com/office/drawing/2014/main" id="{130044D9-8D09-100A-8EAA-E9451D4CD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733" y="1140178"/>
            <a:ext cx="5339645" cy="300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036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1F4F222-5FEA-F026-36B7-5C79C2AD3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3F97CFE-19ED-EDF6-941A-B9D77CE151C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17C17F-04F3-6227-D977-CB328C9BF0A3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7C8F01-44EB-38CD-3F5A-26C886CC7F73}"/>
              </a:ext>
            </a:extLst>
          </p:cNvPr>
          <p:cNvSpPr txBox="1"/>
          <p:nvPr/>
        </p:nvSpPr>
        <p:spPr>
          <a:xfrm>
            <a:off x="1253067" y="1293603"/>
            <a:ext cx="5644444" cy="2647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República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Art. 1º A República Federativa do Brasil, formada pela união indissolúvel dos Estados e Municípios e do Distrito Federal, constitui-se em Estado Democrático de Direito e tem como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a soberania;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a cidadania;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897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7D58165-5237-6A4E-92A2-BFF2B6062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338C0AA-33B7-39BB-94D0-127E9E56388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D95A55-2D6A-39ED-58E9-1FB8509D704A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1D31B9-8983-4289-14E5-A738800B565C}"/>
              </a:ext>
            </a:extLst>
          </p:cNvPr>
          <p:cNvSpPr txBox="1"/>
          <p:nvPr/>
        </p:nvSpPr>
        <p:spPr>
          <a:xfrm>
            <a:off x="1253066" y="519289"/>
            <a:ext cx="6310489" cy="35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República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a dignidade da pessoa humana;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os valores sociais do trabalho e da livre iniciativa;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- o pluralismo político.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Parágrafo único.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Todo o poder emana do povo, que o exerce por meio de representantes eleitos ou diretamente, nos termos desta Constituição.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529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073C948-5B12-DCF4-F34F-BF3C96EBB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0F87023-3F9C-93C0-67C7-6D4DAC70598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465674-22CE-27CC-2995-A5B745A9B6B2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50666D-D9E7-443F-4499-2DA6E076364B}"/>
              </a:ext>
            </a:extLst>
          </p:cNvPr>
          <p:cNvSpPr txBox="1"/>
          <p:nvPr/>
        </p:nvSpPr>
        <p:spPr>
          <a:xfrm>
            <a:off x="1253066" y="519289"/>
            <a:ext cx="6310489" cy="35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República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a dignidade da pessoa humana;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os valores sociais do trabalho e da livre iniciativa;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- o pluralismo político.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Parágrafo único.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Todo o poder emana do povo, que o exerce por meio de representantes eleitos ou diretamente, nos termos desta Constituição.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20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90C773E-80CC-703A-AB9C-98D93CEA9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FFC8C24-392C-771D-370F-369DEB7DCCE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97D77B-2153-0AE0-D71E-85F6AD60262F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41D925-2775-1BFA-B678-EEC87E282A6F}"/>
              </a:ext>
            </a:extLst>
          </p:cNvPr>
          <p:cNvSpPr txBox="1"/>
          <p:nvPr/>
        </p:nvSpPr>
        <p:spPr>
          <a:xfrm>
            <a:off x="1580443" y="489115"/>
            <a:ext cx="6615289" cy="4093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PASSOS PARA A CRIAÇÃO DAS LEIS NO MUNICÍPIO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âmbito dos municípios brasileiros, a competência para propor projetos de lei está prevista na Constituição Federal , na Lei Orgânica do Município (equivalente à "Constituição Municipal") e no Regimento Interno da Câmara Municipal.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iniciativa legislativa segue o estabelecido na Constituição Federal e na Lei Orgânica do Município, e Regimento Interno, conforme detalhado a seguir: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948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C0B0A9B-C78D-5AC0-8D6B-74643AAE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25DBA38-3581-93B7-FB8D-6CD008E2B4B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0FBFCA-497C-E268-25D0-F3C720FE398E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3D6CE8-7D22-D0DA-9E4F-0978D62148B8}"/>
              </a:ext>
            </a:extLst>
          </p:cNvPr>
          <p:cNvSpPr txBox="1"/>
          <p:nvPr/>
        </p:nvSpPr>
        <p:spPr>
          <a:xfrm>
            <a:off x="1580444" y="519289"/>
            <a:ext cx="6615289" cy="5367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29. O Município reger-se-á por lei orgânica, votada em dois turnos, com o interstício mínimo de dez dias, e aprovada por dois terços dos membros da Câmara Municipal, que a promulgará, atendidos os princípios estabelecidos nesta Constituição, na Constituição do respectivo Estado e os seguintes preceitos:(...)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VII - o total da despesa com a remuneração dos Vereadores não poderá ultrapassar o montante de cinco por cento da receita do Município;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VIII - inviolabilidade dos Vereadores por suas opiniões, palavras e votos no exercício do mandato e na circunscrição do Município;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88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46A8B1B-6B33-C0D5-BE50-9D1E694E2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FDB1A87-F24F-2748-BF5A-2E37A66083A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D7CD2C-135C-7C2D-FADF-87F6FAC92449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EE80B7-F76F-5A06-B9B9-F82A9290A6C2}"/>
              </a:ext>
            </a:extLst>
          </p:cNvPr>
          <p:cNvSpPr txBox="1"/>
          <p:nvPr/>
        </p:nvSpPr>
        <p:spPr>
          <a:xfrm>
            <a:off x="1580444" y="417689"/>
            <a:ext cx="6615289" cy="5254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IX - proibições e incompatibilidades, no exercício da vereança, similares, no que couber, ao disposto nesta Constituição para os membros do Congresso Nacional e na Constituição do respectivo Estado para os membros da Assembléia Legislativa; 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 - julgamento do Prefeito perante o Tribunal de Justiça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XI - organização das funções legislativas e fiscalizadoras da Câmara Municipal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 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XII - cooperação das associações representativas no planejamento municipal;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97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44F3650-D008-1DDB-67A7-85B04B629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AF59336-1C73-CA13-751F-968C12A7E0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08EE86-37F8-EFF0-1962-26D4DA0BE472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4D938F-D3CE-E589-F4A9-998ABDA32BA2}"/>
              </a:ext>
            </a:extLst>
          </p:cNvPr>
          <p:cNvSpPr txBox="1"/>
          <p:nvPr/>
        </p:nvSpPr>
        <p:spPr>
          <a:xfrm>
            <a:off x="1580444" y="417689"/>
            <a:ext cx="6615289" cy="4431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XIII - iniciativa popular de projetos de lei de interesse específico do Município, da cidade ou de bairros, através de manifestação de, pelo menos, cinco por cento do eleitorado;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Assim, a Constituição estabelece que a iniciativa de leis municipais pode ser exercida por: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96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186AB3D-263F-A15C-70D6-169606099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BED78483-1CFF-EEA0-C29E-46D0587AB7C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EB81216-938B-A8B2-6011-94A5015BEA43}"/>
              </a:ext>
            </a:extLst>
          </p:cNvPr>
          <p:cNvSpPr txBox="1"/>
          <p:nvPr/>
        </p:nvSpPr>
        <p:spPr>
          <a:xfrm>
            <a:off x="1174044" y="598312"/>
            <a:ext cx="5734756" cy="36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Prof.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Carlos Barbosa Júnior</a:t>
            </a:r>
            <a:endParaRPr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197369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00FF1EF-9E2C-8AC8-EE6C-B039146E7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A6D91CD-5218-8A33-77E3-FA3E4B7B936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144741-F2B8-0296-8C26-489C2C688ECA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3A872-EAA3-6C01-68B7-ED3FBF54643A}"/>
              </a:ext>
            </a:extLst>
          </p:cNvPr>
          <p:cNvSpPr txBox="1"/>
          <p:nvPr/>
        </p:nvSpPr>
        <p:spPr>
          <a:xfrm>
            <a:off x="1580444" y="417689"/>
            <a:ext cx="6615289" cy="465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do Prefeito: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Prefeito, como chefe do Executivo municipal, pode apresentar projetos de lei à Câmara Municipal, que serão posteriormente analisados e votados.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 representa o Poder Executivo e tem iniciativa para propor projetos de lei sobre matérias de competência municipal, especialmente: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Criação ou extinção de cargos públicos;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327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EE4337-CE7F-4AB9-A927-575C33389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F29C34D-AB45-1141-7C5F-7DC721CD44F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D29BD6-D3B6-DAF3-5640-6AA2638F3895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834F1D-CDD5-BB8F-5096-CA7848D608AE}"/>
              </a:ext>
            </a:extLst>
          </p:cNvPr>
          <p:cNvSpPr txBox="1"/>
          <p:nvPr/>
        </p:nvSpPr>
        <p:spPr>
          <a:xfrm>
            <a:off x="1580444" y="417689"/>
            <a:ext cx="6615289" cy="4857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do Prefeito: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Fixação de remuneração de servidores;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Organização administrativa do município;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Matérias tributárias (ex.: instituição de impostos municipais).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tais casos, a iniciativa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 privativa do prefeito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como as leis que resultam em aumento de despesa pública (art. 61, §1º, II, da CF).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834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9F2A23-507A-3207-D1EE-EA6049FD0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534C666-6758-FE51-3FD0-6C7331FCCAC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360065-C6EC-F8C9-A434-A57BF4DA8068}"/>
              </a:ext>
            </a:extLst>
          </p:cNvPr>
          <p:cNvSpPr txBox="1"/>
          <p:nvPr/>
        </p:nvSpPr>
        <p:spPr>
          <a:xfrm>
            <a:off x="948267" y="519289"/>
            <a:ext cx="6615289" cy="3325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de Legislação: Lei Orgânica do Município de Curitiba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servidores do Município, seu regime jurídico, planos de carreira, provimento de cargos, estabilidade e aposentadoria.</a:t>
            </a: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criação, estruturação e atribuições dos órgãos e entidades da Administração Municipal.</a:t>
            </a: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 Plano Diretor de Curitiba.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2CE9E8-90D1-5F32-F88E-8CF78DE0642E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500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C4BD7EC-F32E-5FAA-510D-84561932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91FFD98-46C8-E8B3-3DF8-EF0E9F17A6A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FD806C-9E0E-F1DD-4055-B684F6F7CF64}"/>
              </a:ext>
            </a:extLst>
          </p:cNvPr>
          <p:cNvSpPr txBox="1"/>
          <p:nvPr/>
        </p:nvSpPr>
        <p:spPr>
          <a:xfrm>
            <a:off x="948267" y="519289"/>
            <a:ext cx="6615289" cy="4674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de Legislação: Lei Orgânica do Município de Curitiba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§ 1º O Prefeito, havendo interesse público relevante devidamente justificado, pode solicitar urgência para a apreciação de projetos de sua iniciativa, desde que esta Lei Orgânica não estabeleça os prazos para deliberação da Câmara Municipal.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§ 2º No caso do § 1º, se a Câmara Municipal não se manifestar em até quarenta e cinco dias sobre a proposição, será esta incluída na ordem do dia, suspendendo-se a deliberação quanto aos demais assuntos, para que se ultime a votação.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86A9B1-7EE5-CBB6-B333-137D25ED401F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63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2379BE8-0C23-EF60-5319-725F8DC71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E3E7CA5-6E68-0B4C-5AEE-E6EF46BE25E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F43D8B-67C7-2FE5-1F56-C888B83D3588}"/>
              </a:ext>
            </a:extLst>
          </p:cNvPr>
          <p:cNvSpPr txBox="1"/>
          <p:nvPr/>
        </p:nvSpPr>
        <p:spPr>
          <a:xfrm>
            <a:off x="948267" y="519289"/>
            <a:ext cx="6615289" cy="5197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de Legislação: Lei Orgânica do Município de Curitiba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§ 3º O prazo do parágrafo anterior não corre no período de recesso da Câmara Municipal, nem se aplica aos projetos de código.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pt-BR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Art. 54</a:t>
            </a: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O projeto de lei que implique em despesa deverá ser acompanhado de indicação das fontes de recursos.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4FA47-FE90-BCFC-4D88-819B95FCCC8D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023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6C2857-C5EC-A70E-33C5-FB2AA2E01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D7945CE-00CD-05D4-F54E-1DE55BD14AB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E47947-86A5-FB5D-DBED-31E34207EF5E}"/>
              </a:ext>
            </a:extLst>
          </p:cNvPr>
          <p:cNvSpPr txBox="1"/>
          <p:nvPr/>
        </p:nvSpPr>
        <p:spPr>
          <a:xfrm>
            <a:off x="948267" y="519289"/>
            <a:ext cx="6615289" cy="4663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dos Vereadores</a:t>
            </a: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Cada Vereador, como membro do Poder Legislativo, pode elaborar e apresentar projetos de lei, observada a competência privativa do Prefeito.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Exemplo: Propostas sobre política urbana, meio ambiente, cultura ou saúde local.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978AE-8895-BC5F-21D9-D41A171AC73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01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74471F8-09E0-D24E-251B-213CC5D7C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6B6BA43-212B-F1C9-C231-5D7138EBDA7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022E49-1496-D957-07EF-502A2C783562}"/>
              </a:ext>
            </a:extLst>
          </p:cNvPr>
          <p:cNvSpPr txBox="1"/>
          <p:nvPr/>
        </p:nvSpPr>
        <p:spPr>
          <a:xfrm>
            <a:off x="948267" y="519289"/>
            <a:ext cx="6615289" cy="4868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da Mesa da Câmara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Mesa da Câmara, composta por vereadores eleitos por seus pares da Câmara, também pode propor projetos de lei.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36CB38-2DAE-9CA0-8EF3-2DE1006E87B6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2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AC40ECD-F3A7-2087-96E4-C69814B28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E8F06BC-C5CF-26FD-7A8E-27346B99205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7CA8F3-CE13-F271-2ED7-018AFE3404E8}"/>
              </a:ext>
            </a:extLst>
          </p:cNvPr>
          <p:cNvSpPr txBox="1"/>
          <p:nvPr/>
        </p:nvSpPr>
        <p:spPr>
          <a:xfrm>
            <a:off x="948267" y="519289"/>
            <a:ext cx="6615289" cy="2293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das Comissões Legislativas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comisões temáticas da Câmara, que analisam projetos de lei em áreas específicas, podem propor projetos de lei relacionados às suas áreas de atuação.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5D67F3-DB01-7DD0-B968-2CEF5037F5B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544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F1EF0B8-ED7E-EA8B-FC77-27DDD3992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3F589A9-9094-FF20-6E05-47D1379333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3A2E75-58BC-9FC0-164A-CEBF9AA5B719}"/>
              </a:ext>
            </a:extLst>
          </p:cNvPr>
          <p:cNvSpPr txBox="1"/>
          <p:nvPr/>
        </p:nvSpPr>
        <p:spPr>
          <a:xfrm>
            <a:off x="948267" y="519289"/>
            <a:ext cx="6615289" cy="3248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Popular: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população, através de uma manifestação de apoio (no mínimo 5% do eleitorado municipal), pode propor projetos de lei de interesse da cidade ou de bairros.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Constituição (art. 29, XIII) prevê que a população pode apresentar projetos de lei mediante assinatura de um percentual mínimo de eleitores do município (geralmente entre 5% e 10%, conforme a Lei Orgânica local).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534335-B4EA-66EA-CCBA-8958CE3608D9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7082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3EC713E-10A0-9539-D178-6CA1ACDEA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9B9D453-678E-8389-1F2A-8039CA59707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F4C570-904F-2E85-121D-4424A4CA6E44}"/>
              </a:ext>
            </a:extLst>
          </p:cNvPr>
          <p:cNvSpPr txBox="1"/>
          <p:nvPr/>
        </p:nvSpPr>
        <p:spPr>
          <a:xfrm>
            <a:off x="948267" y="519289"/>
            <a:ext cx="6615289" cy="4409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Outros Órgãos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casos específicos, o Ministério Público ou entidades representativas (ex.: associações de bairro) podem ter iniciativa de propor leis, desde que exista previsão na Lei Orgânica.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síntese, a competência para propor projetos de lei nos municípios é compartilhada entre o Poder Executivo (prefeito), os vereadores e a população, com regras claras para garantir a harmonia entre os poderes e o respeito ao interesse público.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250037-C958-2E3C-412E-7DD99E813A3A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54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458400" y="596800"/>
            <a:ext cx="7009200" cy="4653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1800" dirty="0"/>
              <a:t>1 Parte preliminar:</a:t>
            </a:r>
          </a:p>
          <a:p>
            <a:endParaRPr lang="pt-BR" sz="1800" dirty="0"/>
          </a:p>
          <a:p>
            <a:r>
              <a:rPr lang="pt-BR" sz="1800" dirty="0"/>
              <a:t>a) Epígrafe</a:t>
            </a:r>
          </a:p>
          <a:p>
            <a:endParaRPr lang="pt-BR" sz="1800" dirty="0"/>
          </a:p>
          <a:p>
            <a:r>
              <a:rPr lang="pt-BR" sz="1800" dirty="0"/>
              <a:t>b) Autoria  </a:t>
            </a:r>
          </a:p>
          <a:p>
            <a:endParaRPr lang="pt-BR" sz="1800" dirty="0"/>
          </a:p>
          <a:p>
            <a:r>
              <a:rPr lang="pt-BR" sz="1800" dirty="0"/>
              <a:t>c) Ementa</a:t>
            </a:r>
          </a:p>
          <a:p>
            <a:endParaRPr lang="pt-BR" sz="1800" dirty="0"/>
          </a:p>
          <a:p>
            <a:r>
              <a:rPr lang="pt-BR" sz="1800" dirty="0"/>
              <a:t>d) Fórmula de promulgação</a:t>
            </a:r>
          </a:p>
          <a:p>
            <a:endParaRPr lang="pt-BR" sz="1800" dirty="0"/>
          </a:p>
          <a:p>
            <a:r>
              <a:rPr lang="pt-BR" sz="1800" dirty="0"/>
              <a:t>e) Promulgação</a:t>
            </a:r>
          </a:p>
          <a:p>
            <a:endParaRPr lang="pt-BR" sz="18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BF40D20-DBF4-E8A0-9B95-249A5C0A4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0A12041-BECB-F0A1-6C45-9234FDB489C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D2594C-EA8E-EE8D-BF9F-0E95C8EDD971}"/>
              </a:ext>
            </a:extLst>
          </p:cNvPr>
          <p:cNvSpPr txBox="1"/>
          <p:nvPr/>
        </p:nvSpPr>
        <p:spPr>
          <a:xfrm>
            <a:off x="948267" y="519289"/>
            <a:ext cx="6615289" cy="2395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formalização da Proposição Legislativa: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Deve ser redigida em formato técnico, com exposição de motivos e com o texto articulado.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1FDB61-6AA8-643E-934C-DCAE59B6F469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2088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D8598D5-6B59-EAF1-E6DF-9AD0F3806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E715185-B7A1-2687-4334-B81418CCACB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E8E4F5-C6F6-13E9-9300-D7E117324D40}"/>
              </a:ext>
            </a:extLst>
          </p:cNvPr>
          <p:cNvSpPr txBox="1"/>
          <p:nvPr/>
        </p:nvSpPr>
        <p:spPr>
          <a:xfrm>
            <a:off x="948267" y="519289"/>
            <a:ext cx="6615289" cy="251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Dispõe sobre a elaboração, a redação, a alteração e a consolidação das leis, conforme determina o parágrafo único do art. 59 da Constituição Federal, e estabelece normas para a consolidação dos atos normativos que menciona.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54B2C-0EF2-99D3-DB12-46FEA2C510ED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00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546A77B-7936-B6F7-2903-183710ECE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79E76CF-AB03-2A2E-BCC8-996AFBB901C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23025E4-D629-E6B9-AAE7-1C85A65A3E56}"/>
              </a:ext>
            </a:extLst>
          </p:cNvPr>
          <p:cNvSpPr txBox="1"/>
          <p:nvPr/>
        </p:nvSpPr>
        <p:spPr>
          <a:xfrm>
            <a:off x="948267" y="519289"/>
            <a:ext cx="6615289" cy="3303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 PRESIDENTE DA REPÚBLICA 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Faço saber que  o Congresso Nacional decreta e eu sanciono a seguinte Lei Complementar: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CAPÍTULO I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DISPOSIÇÕES PRELIMINARES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1</a:t>
            </a:r>
            <a:r>
              <a:rPr lang="pt-BR" sz="16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elaboração, a redação, a alteração e a consolidação das leis obedecerão ao disposto nesta Lei Complementar.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2660BB-D9C5-7591-83E9-36F6C0E2350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719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B6E199F-C4A9-BC7B-9796-5C2B06D76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6F7CE7C-7248-9DBC-3667-CA169A524F5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B67294-8D3C-E980-A74F-65307A77F79E}"/>
              </a:ext>
            </a:extLst>
          </p:cNvPr>
          <p:cNvSpPr txBox="1"/>
          <p:nvPr/>
        </p:nvSpPr>
        <p:spPr>
          <a:xfrm>
            <a:off x="948267" y="519289"/>
            <a:ext cx="6615289" cy="288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Parágrafo único. As disposições desta Lei Complementar aplicam-se, ainda, às medidas provisórias e demais atos normativos referidos no</a:t>
            </a:r>
            <a:r>
              <a:rPr lang="pt-BR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BR" sz="1800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59 da Constituição Federal</a:t>
            </a:r>
            <a:r>
              <a:rPr lang="pt-BR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bem como, no que couber, aos decretos e aos demais atos de regulamentação expedidos por órgãos do Poder Executivo.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418ACE-3901-DDA2-E2BE-979403F2C300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88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9466090-1FD7-3D97-3195-CDFCC5443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54E2D2E-451B-3094-EB85-27D2222C9C0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CE58D9-A882-8A3F-6BA9-3E0D55CBC5FE}"/>
              </a:ext>
            </a:extLst>
          </p:cNvPr>
          <p:cNvSpPr txBox="1"/>
          <p:nvPr/>
        </p:nvSpPr>
        <p:spPr>
          <a:xfrm>
            <a:off x="948267" y="519289"/>
            <a:ext cx="6615289" cy="4358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CAPÍTULO II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DAS TÉCNICAS DE ELABORAÇÃO, REDAÇÃO E ALTERAÇÃO DAS LEIS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Seção I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 Estruturação das Leis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3</a:t>
            </a:r>
            <a:r>
              <a:rPr lang="pt-BR" sz="16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lei será estruturada em três partes básicas: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parte preliminar, compreendendo a epígrafe, a ementa, o preâmbulo, o enunciado do objeto e a indicação do âmbito de aplicação das disposições normativas;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EC539B-8FCC-BB89-C196-3B3945504D5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5134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78A0DE-0A20-AE6A-C449-80E2557E4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499761C-BD48-68D0-7E94-32DCC9D4A54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545BA6-8CA2-1190-9244-069A9599BA40}"/>
              </a:ext>
            </a:extLst>
          </p:cNvPr>
          <p:cNvSpPr txBox="1"/>
          <p:nvPr/>
        </p:nvSpPr>
        <p:spPr>
          <a:xfrm>
            <a:off x="948267" y="519289"/>
            <a:ext cx="6615289" cy="3629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parte normativa, compreendendo o texto das normas de conteúdo substantivo relacionadas com a matéria regulada;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parte final, compreendendo as disposições pertinentes às medidas necessárias à implementação das normas de conteúdo substantivo, às disposições transitórias, se for o caso, a cláusula de vigência e a cláusula de revogação, quando couber.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621D52-550A-6358-865F-6C7E90C306B5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4608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0943E18-33AD-2236-04AE-C95111BBE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2838338-7283-EB40-1A17-80BDFC875FF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EDDD45-8E6E-F5AA-8F32-5188267C081F}"/>
              </a:ext>
            </a:extLst>
          </p:cNvPr>
          <p:cNvSpPr txBox="1"/>
          <p:nvPr/>
        </p:nvSpPr>
        <p:spPr>
          <a:xfrm>
            <a:off x="948267" y="519289"/>
            <a:ext cx="6615289" cy="3629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4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epígrafe, grafada em caracteres maiúsculos, propiciará identificação numérica singular à lei e será formada pelo título designativo da espécie normativa, pelo número respectivo e pelo ano de promulgação.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5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ementa será grafada por meio de caracteres que a realcem e explicitará, de modo conciso e sob a forma de título, o objeto da lei.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FD083-2A4E-79CC-71FA-83AC64C355A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823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C7BF8EF-741B-7316-68AB-EEF9C59D5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018A1FC-DAAB-6D5A-9E3C-8FDDFF30934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FA141C-4E6D-D164-C242-7C60FC872CC9}"/>
              </a:ext>
            </a:extLst>
          </p:cNvPr>
          <p:cNvSpPr txBox="1"/>
          <p:nvPr/>
        </p:nvSpPr>
        <p:spPr>
          <a:xfrm>
            <a:off x="948267" y="519289"/>
            <a:ext cx="6615289" cy="3731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6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preâmbulo indicará o órgão ou instituição competente para a prática do ato e sua base legal.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7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primeiro artigo do texto indicará o objeto da lei e o respectivo âmbito de aplicação, observados os seguintes princípios: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excetuadas as codificações, cada lei tratará de um único objeto;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0EFF7D-47D0-81D9-39E6-9053AB629F5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7070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1995A01-2142-5717-7120-5DB5A8876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764B935-B1A0-1BED-078B-CDFD6D7354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7EBB39-9EE1-376F-B04B-C359E824C56F}"/>
              </a:ext>
            </a:extLst>
          </p:cNvPr>
          <p:cNvSpPr txBox="1"/>
          <p:nvPr/>
        </p:nvSpPr>
        <p:spPr>
          <a:xfrm>
            <a:off x="948267" y="519289"/>
            <a:ext cx="6615289" cy="4369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a lei não conterá matéria estranha a seu objeto ou a este não vinculada por afinidade, pertinência ou conexão;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o âmbito de aplicação da lei será estabelecido de forma tão específica quanto o possibilite o conhecimento técnico ou científico da área respectiva;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 mesmo assunto não poderá ser disciplinado por mais de uma lei, exceto quando a subsequente se destine a complementar lei considerada básica, vinculando-se a esta por remissão expressa.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57694-9359-AD2A-3EE1-8ADC57A8945E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9549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CA85F2D-88A1-6D7C-0088-EF712E904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6E4AF99-3E0F-FB84-4783-66663B721D2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3E0F1B-F883-D29D-B5E4-4F1FB3CE69D6}"/>
              </a:ext>
            </a:extLst>
          </p:cNvPr>
          <p:cNvSpPr txBox="1"/>
          <p:nvPr/>
        </p:nvSpPr>
        <p:spPr>
          <a:xfrm>
            <a:off x="948267" y="519289"/>
            <a:ext cx="6615289" cy="257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8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vigência da lei será indicada de forma expressa e de modo a contemplar prazo razoável para que dela se tenha amplo conhecimento, reservada a cláusula "entra em vigor na data de sua publicação" para as leis de pequena repercussão.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425D97-281C-AD60-62F0-373259D33F97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04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F486E84-A966-53B4-7318-F4BFA3EE9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BAE5D1F-7284-2C4E-988A-266B42F1871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31439CD-AB3D-154F-9F6F-FE2B227FD8E0}"/>
              </a:ext>
            </a:extLst>
          </p:cNvPr>
          <p:cNvSpPr txBox="1"/>
          <p:nvPr/>
        </p:nvSpPr>
        <p:spPr>
          <a:xfrm>
            <a:off x="458400" y="596800"/>
            <a:ext cx="7009200" cy="409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1800" dirty="0"/>
              <a:t>b) Parágrafo</a:t>
            </a:r>
          </a:p>
          <a:p>
            <a:endParaRPr lang="pt-BR" sz="1800" dirty="0"/>
          </a:p>
          <a:p>
            <a:r>
              <a:rPr lang="pt-BR" sz="1800" dirty="0"/>
              <a:t>c) Inciso</a:t>
            </a:r>
          </a:p>
          <a:p>
            <a:endParaRPr lang="pt-BR" sz="1800" dirty="0"/>
          </a:p>
          <a:p>
            <a:r>
              <a:rPr lang="pt-BR" sz="1800" dirty="0"/>
              <a:t>d) Alínea</a:t>
            </a:r>
          </a:p>
          <a:p>
            <a:endParaRPr lang="pt-BR" sz="1800" dirty="0"/>
          </a:p>
          <a:p>
            <a:r>
              <a:rPr lang="pt-BR" sz="1800" dirty="0"/>
              <a:t>e) Item</a:t>
            </a:r>
          </a:p>
          <a:p>
            <a:endParaRPr lang="pt-BR" sz="1800" dirty="0"/>
          </a:p>
          <a:p>
            <a:r>
              <a:rPr lang="pt-BR" sz="1800" dirty="0"/>
              <a:t>3 Encerramento da norma</a:t>
            </a:r>
          </a:p>
          <a:p>
            <a:endParaRPr lang="pt-BR" sz="18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962014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1C5700B-01D6-5F67-7573-BCBC591F3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B27AD34-8281-F830-2814-C116563D9D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47FE35-9AA1-2F5D-6472-7D5B92211E5D}"/>
              </a:ext>
            </a:extLst>
          </p:cNvPr>
          <p:cNvSpPr txBox="1"/>
          <p:nvPr/>
        </p:nvSpPr>
        <p:spPr>
          <a:xfrm>
            <a:off x="948266" y="686506"/>
            <a:ext cx="6615289" cy="4050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§ 1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contagem do prazo para entrada em vigor das leis que estabeleçam período de vacância far-se-á com a inclusão da data da publicação e do último dia do prazo, entrando em vigor no dia subseqüente à sua consumação integral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§ 2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As leis que estabeleçam período de vacância deverão utilizar a cláusula ‘esta lei entra em vigor após decorridos (o número de) dias de sua publicação oficial.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9C2EEB-69C0-12A1-D145-5425007516DF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347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BE329EB-144B-753B-9100-7A8275FBA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3D49E97-1DDC-0CCF-3F22-B059C382300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A56A69-5E7C-B2AF-8D47-223527DC3FCF}"/>
              </a:ext>
            </a:extLst>
          </p:cNvPr>
          <p:cNvSpPr txBox="1"/>
          <p:nvPr/>
        </p:nvSpPr>
        <p:spPr>
          <a:xfrm>
            <a:off x="948266" y="686506"/>
            <a:ext cx="6615289" cy="4153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para a obtenção de clareza: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usar as palavras e as expressões em seu sentido comum, salvo quando a norma versar sobre assunto técnico, hipótese em que se empregará a nomenclatura própria da área em que se esteja legislando;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usar frases curtas e concisas;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construir as orações na ordem direta, evitando preciosismo, neologismo e adjetivações dispensáveis;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D619A6-BF0A-D400-7BD3-1B94A1B88A57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7706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7B432FC-4BF2-D945-462B-BCCA559CD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6058736-7DD8-F19F-81C1-8A37199C887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E4550B-10D5-3510-4CA5-0B2B5C2F9D3D}"/>
              </a:ext>
            </a:extLst>
          </p:cNvPr>
          <p:cNvSpPr txBox="1"/>
          <p:nvPr/>
        </p:nvSpPr>
        <p:spPr>
          <a:xfrm>
            <a:off x="948266" y="686506"/>
            <a:ext cx="6615289" cy="3448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buscar a uniformidade do tempo verbal em todo o texto das normas legais, dando preferência ao tempo presente ou ao futuro simples do presente;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usar os recursos de pontuação de forma judiciosa, evitando os abusos de caráter estilístico;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3197BA-408F-675F-6DAD-7F4F08691D5C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065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CE69463-4CEB-8943-5769-0A7066CA0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86C7558-DC8D-E4D4-224C-59E04268D55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2B4996-30AB-3CCE-4AF3-A8633673B7FC}"/>
              </a:ext>
            </a:extLst>
          </p:cNvPr>
          <p:cNvSpPr txBox="1"/>
          <p:nvPr/>
        </p:nvSpPr>
        <p:spPr>
          <a:xfrm>
            <a:off x="948266" y="686506"/>
            <a:ext cx="6615289" cy="3767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grafar por extenso quaisquer referências a números e percentuais, exceto data, número de lei e nos casos em que houver prejuízo para a compreensão do texto;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indicar, expressamente o dispositivo objeto de remissão, em vez de usar as expressões ‘anterior’, ‘seguinte’ ou equivalentes;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EBECF1-AD35-3ED4-B324-F7B4D0171AE9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345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C5B6DE9-3CA9-8708-840D-7670CC838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54E523A-3EF5-C368-BDA7-C9972CD94D9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69A049-07CC-DD74-EC7F-54FBC8F3D121}"/>
              </a:ext>
            </a:extLst>
          </p:cNvPr>
          <p:cNvSpPr txBox="1"/>
          <p:nvPr/>
        </p:nvSpPr>
        <p:spPr>
          <a:xfrm>
            <a:off x="948266" y="686506"/>
            <a:ext cx="6615289" cy="3413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a obtenção de ordem lógica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reunir sob as categorias de agregação - subseção, seção, capítulo, título e livro - apenas as disposições relacionadas com o objeto da lei;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restringir o conteúdo de cada artigo da lei a um único assunto ou princípio;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A93342-6E22-06E7-D58E-36B796FF7A54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1571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7A46FB4-24B6-A6C0-7F53-A2ED6902F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7A9533B-AB98-9372-2A90-978BC0D74C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A12E13-43CC-278F-3146-6ADADC97BE66}"/>
              </a:ext>
            </a:extLst>
          </p:cNvPr>
          <p:cNvSpPr txBox="1"/>
          <p:nvPr/>
        </p:nvSpPr>
        <p:spPr>
          <a:xfrm>
            <a:off x="948266" y="686506"/>
            <a:ext cx="6615289" cy="1933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19. Esta Lei Complementar entra em vigor no prazo de noventa dias, a partir da data de sua publicação.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42C9A-60FA-0D9E-58BF-6C2D969BC915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5833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5311FDE-F6C7-0786-C942-517BB8219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7ACE99C-DC8A-7F97-6B93-C2CB01F10E1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8A4020-D202-E3A6-25AF-9DFE7889249F}"/>
              </a:ext>
            </a:extLst>
          </p:cNvPr>
          <p:cNvSpPr txBox="1"/>
          <p:nvPr/>
        </p:nvSpPr>
        <p:spPr>
          <a:xfrm>
            <a:off x="948266" y="686506"/>
            <a:ext cx="6615289" cy="3342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24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processo legislativo</a:t>
            </a: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compreende a elaboração, análise e votação de vários tipos de proposições legislativas.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47E36-7E93-5FA9-2848-7013DBA5305D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226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C734C26-EBD6-67DF-930B-186539000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052555C-24A9-9569-3D01-814CA6E4A4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6DCCFF9-D52E-C586-5BED-4DD524C36FE3}"/>
              </a:ext>
            </a:extLst>
          </p:cNvPr>
          <p:cNvSpPr txBox="1"/>
          <p:nvPr/>
        </p:nvSpPr>
        <p:spPr>
          <a:xfrm>
            <a:off x="948266" y="686506"/>
            <a:ext cx="6615289" cy="3869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Fases do Processo Legislativo Municipal: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É o ato de apresentar uma proposição legislativa, podendo ser de iniciativa de vereadores, do prefeito, ou pela iniciativa popular (em alguns casos).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proposição será analisada e debatida nas comissões e no plenário da Câmara Municipal.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Votação: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Os vereadores deliberam sobre a proposição, podendo aprovar, rejeitar ou alterará-la.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2BCAF4-94CC-34E5-8ED0-EF0AB200C441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2986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569CB32-29A9-4663-F9DE-4B26C8B93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A6B9266-2A6B-603B-F6E5-A8A926EC632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86F6E7-B358-9A09-65EE-DB28C7C7E055}"/>
              </a:ext>
            </a:extLst>
          </p:cNvPr>
          <p:cNvSpPr txBox="1"/>
          <p:nvPr/>
        </p:nvSpPr>
        <p:spPr>
          <a:xfrm>
            <a:off x="948266" y="686506"/>
            <a:ext cx="6615289" cy="3972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Fases do Processo Legislativo Municipal: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Sanção ou Veto: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prefeito decide se sanciona (aprova) ou veta o projeto de lei. </a:t>
            </a:r>
            <a:endParaRPr lang="pt-BR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Promulgação: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prefeito declara a existência da lei, após a sanção.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Publicação: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lei é publicada no Diário Oficial do Município, tornando-se de conhecimento público.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7B1C5E-75C2-E99C-45C6-6F7F8827C688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896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03E4AE5-C933-BA3B-217B-6BA4765A0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7E27AFE-9968-F226-44F2-2DF9A0AB5C1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F897B8-69EE-2932-2504-93EF915B7745}"/>
              </a:ext>
            </a:extLst>
          </p:cNvPr>
          <p:cNvSpPr txBox="1"/>
          <p:nvPr/>
        </p:nvSpPr>
        <p:spPr>
          <a:xfrm>
            <a:off x="948266" y="686506"/>
            <a:ext cx="6615289" cy="911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5D634-0666-1449-8ED7-34D0523C11CF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Fluxo do processo legislativo municipal Fonte: Arquivo de imagens da... |  Download Scientific Diagram">
            <a:extLst>
              <a:ext uri="{FF2B5EF4-FFF2-40B4-BE49-F238E27FC236}">
                <a16:creationId xmlns:a16="http://schemas.microsoft.com/office/drawing/2014/main" id="{F5491FBA-D9CC-FC97-27D7-2AC312C58D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962025"/>
            <a:ext cx="5372100" cy="3219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936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5263C6F-AEEE-CA88-84C2-EB8347D9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7C16488-133D-D070-BBE8-C9D0803AAAA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24728AA-7F29-301C-C3CC-B695026717C7}"/>
              </a:ext>
            </a:extLst>
          </p:cNvPr>
          <p:cNvSpPr txBox="1"/>
          <p:nvPr/>
        </p:nvSpPr>
        <p:spPr>
          <a:xfrm>
            <a:off x="458400" y="596800"/>
            <a:ext cx="700920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1800" dirty="0"/>
              <a:t>4 A redação textual das normas</a:t>
            </a:r>
          </a:p>
          <a:p>
            <a:endParaRPr lang="pt-BR" sz="1800" dirty="0"/>
          </a:p>
          <a:p>
            <a:pPr marL="342900" indent="-342900">
              <a:buAutoNum type="alphaLcParenR"/>
            </a:pPr>
            <a:r>
              <a:rPr lang="pt-BR" sz="1800" dirty="0"/>
              <a:t>Frases impositivas</a:t>
            </a:r>
          </a:p>
          <a:p>
            <a:pPr marL="342900" indent="-342900">
              <a:buAutoNum type="alphaLcParenR"/>
            </a:pPr>
            <a:endParaRPr lang="pt-BR" sz="1800" dirty="0"/>
          </a:p>
          <a:p>
            <a:r>
              <a:rPr lang="pt-BR" sz="1800" dirty="0"/>
              <a:t>b) Orações na ordem direta</a:t>
            </a:r>
          </a:p>
          <a:p>
            <a:endParaRPr lang="pt-BR" sz="1800" dirty="0"/>
          </a:p>
          <a:p>
            <a:r>
              <a:rPr lang="pt-BR" sz="1800" dirty="0"/>
              <a:t>c) Uniformidade do tempo verbal</a:t>
            </a:r>
          </a:p>
          <a:p>
            <a:endParaRPr lang="pt-BR" sz="1800" dirty="0"/>
          </a:p>
          <a:p>
            <a:r>
              <a:rPr lang="pt-BR" sz="1800" dirty="0"/>
              <a:t>d) Regras de pontuação</a:t>
            </a:r>
            <a:endParaRPr sz="18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012653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9111EAE-D97B-5D37-5FF6-F4A02E115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B72197B-CFBA-CAA6-DAF0-BF80412ECE4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68978D-0600-E338-348E-47BD00980973}"/>
              </a:ext>
            </a:extLst>
          </p:cNvPr>
          <p:cNvSpPr txBox="1"/>
          <p:nvPr/>
        </p:nvSpPr>
        <p:spPr>
          <a:xfrm>
            <a:off x="948266" y="686506"/>
            <a:ext cx="6615289" cy="3551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Exemplos Práticos 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Iniciativa do Prefeito: Projeto para alterar regras do IPTU (Imposto Predial e Territorial Urbano).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Iniciativa de Vereador: Projeto para instituir a Semana da Cultura Local.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Iniciativa Popular: Projeto para construir um hospital municipal, apoiado por 8% dos eleitores.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DED964-A169-A33B-8A24-9BBAED4AAEB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2786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D5BAA3F-677C-D589-CA4A-3AE456B1D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F47A6FD-72F6-A166-456E-C69F38AAA8C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C8CF20-895D-73E6-C65B-6C13196FD495}"/>
              </a:ext>
            </a:extLst>
          </p:cNvPr>
          <p:cNvSpPr txBox="1"/>
          <p:nvPr/>
        </p:nvSpPr>
        <p:spPr>
          <a:xfrm>
            <a:off x="948266" y="686506"/>
            <a:ext cx="6615289" cy="3869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Limitações e Princípios 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Constitucionalidade: O projeto deve respeitar a Constituição Federal,  a Constituição Estadual,  a Lei Orgânica do Município e as leis estaduais e federais.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Legalidade: Não pode contrariar princípios como o da isonomia ou razoabilidade.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Interesse Local: Deve tratar de questões relacionadas ao município (art. 30, CF).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02CEA2-4C44-6421-BFCF-BFDD60262B0A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8114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93ECBE5-2A6C-4658-4965-5A7737927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037DD44-5FF6-9BE4-2FAA-C18D5AAE73E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05493A-FB3F-C82A-AD9B-346579146AA0}"/>
              </a:ext>
            </a:extLst>
          </p:cNvPr>
          <p:cNvSpPr txBox="1"/>
          <p:nvPr/>
        </p:nvSpPr>
        <p:spPr>
          <a:xfrm>
            <a:off x="948266" y="686506"/>
            <a:ext cx="6615289" cy="6579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Como produzir um bom texto?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Dicas: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Amplie o seu repertório de leitura.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Leia o mais que puder, todos os dias.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Não leia apenas os textos técnicos, que dizem respeito ao seu ofício ou função.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Leia literatura. (prosa e poesia) 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br>
              <a:rPr lang="pt-BR" sz="4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4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pt-BR" sz="4000" i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C3CA1C-84BC-BB90-19AF-4847ED0893B5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4197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625DD12-2D59-F90A-A744-A62DFDDDF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9B820EB-DD02-0FCB-B88F-B16A8DE7940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171F97-7E99-FC6D-67DA-A854D1A37A0A}"/>
              </a:ext>
            </a:extLst>
          </p:cNvPr>
          <p:cNvSpPr txBox="1"/>
          <p:nvPr/>
        </p:nvSpPr>
        <p:spPr>
          <a:xfrm>
            <a:off x="948266" y="686506"/>
            <a:ext cx="6615289" cy="5372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Como produzir um bom texto?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Dicas: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Não comece escrevendo o texto!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i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Como assim, professor?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Faça um planejamento do texto a ser escrito, estabelecendo tópicos.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Depois de escrito, verifique se o texto está claro, se ele tem coerência e coesão.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Peça a um colega ou uma colega que revise o texto.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Encare a leitura e a escrita como exercício, como uma prática deliberada</a:t>
            </a:r>
            <a:r>
              <a:rPr lang="pt-BR" sz="2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i="1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7D1908-29BD-64E6-6AC5-726BCA15F65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922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03932B1-FBA2-2660-934F-016AAD7B0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6D508CA-0B90-98CF-ABF0-4DA3867F98A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153BB2-23DD-F291-92A8-040F150D5460}"/>
              </a:ext>
            </a:extLst>
          </p:cNvPr>
          <p:cNvSpPr txBox="1"/>
          <p:nvPr/>
        </p:nvSpPr>
        <p:spPr>
          <a:xfrm>
            <a:off x="948266" y="686506"/>
            <a:ext cx="6615289" cy="7307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Como produzir um bom texto?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Dúvidas? É um bom sinal. Consulte boas referências.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  <a:hlinkClick r:id="rId4"/>
              </a:rPr>
              <a:t>https://www.academia.org.br/nossa-lingua/busca-no-vocabulario</a:t>
            </a: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https://dicionario.priberam.org/</a:t>
            </a: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revisa.carlosbarbosa@gmail.com</a:t>
            </a: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4000" b="0" i="1" dirty="0">
              <a:solidFill>
                <a:srgbClr val="1F1F1F"/>
              </a:solidFill>
              <a:effectLst/>
              <a:latin typeface="+mj-lt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4000" i="1" dirty="0">
              <a:solidFill>
                <a:srgbClr val="1F1F1F"/>
              </a:solidFill>
              <a:latin typeface="+mj-lt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4000" b="0" i="1" dirty="0">
                <a:solidFill>
                  <a:srgbClr val="1F1F1F"/>
                </a:solidFill>
                <a:effectLst/>
                <a:latin typeface="+mj-lt"/>
              </a:rPr>
              <a:t>	</a:t>
            </a:r>
            <a:r>
              <a:rPr lang="pt-BR" sz="4000" i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6DB06-54E8-383A-92CA-4BFDA3C5B5F7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7941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388F2E4-A085-A644-EB5F-F51C540F2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881D9ED-B4E7-1AE0-A83E-99EFD40F0E8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19A9B2-876C-77C8-A199-68FB536D4E25}"/>
              </a:ext>
            </a:extLst>
          </p:cNvPr>
          <p:cNvSpPr txBox="1"/>
          <p:nvPr/>
        </p:nvSpPr>
        <p:spPr>
          <a:xfrm>
            <a:off x="948266" y="686506"/>
            <a:ext cx="6615289" cy="563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Solta a flor na correnteza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longe alguém desconhecido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faz um gesto distraído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 colhe a flor de surpresa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			Helena Kolody</a:t>
            </a: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				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i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8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80FFAE1-81D5-CB8C-2B9A-FDD56DE52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5460174-8E94-1225-022C-CEDB00DEC0F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53200F1-F25A-7824-A310-0A56E29E8152}"/>
              </a:ext>
            </a:extLst>
          </p:cNvPr>
          <p:cNvSpPr txBox="1"/>
          <p:nvPr/>
        </p:nvSpPr>
        <p:spPr>
          <a:xfrm>
            <a:off x="368089" y="551645"/>
            <a:ext cx="7009200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1800" dirty="0">
                <a:highlight>
                  <a:srgbClr val="FFFFFF"/>
                </a:highlight>
              </a:rPr>
              <a:t>e) Linguagem articulada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f) Evitar o duplo sentido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g) Como indicar siglas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h) Como citar números e percentuais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i) Indicações de dispositivos</a:t>
            </a:r>
          </a:p>
          <a:p>
            <a:endParaRPr sz="18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3197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A009388-8136-8243-C103-2CE5ED247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4421DA6-90A6-C6C6-DF9C-1C5BBC95EF5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4F308E7-D27B-90D3-E2B6-7358080B2551}"/>
              </a:ext>
            </a:extLst>
          </p:cNvPr>
          <p:cNvSpPr txBox="1"/>
          <p:nvPr/>
        </p:nvSpPr>
        <p:spPr>
          <a:xfrm>
            <a:off x="458400" y="596800"/>
            <a:ext cx="7009200" cy="301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ELABORAÇÃO LEGISLATIVA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cidadão tem que ser capaz de compreender os textos legais?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 textos legais devem ter linguagem de fácil compreensão?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4788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02FF642-0AF3-0668-281C-7164FE7A1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7BF313C-EBBC-DF88-775C-BC69522280C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673DF72-15C5-32DA-59FD-3959B1287484}"/>
              </a:ext>
            </a:extLst>
          </p:cNvPr>
          <p:cNvSpPr txBox="1"/>
          <p:nvPr/>
        </p:nvSpPr>
        <p:spPr>
          <a:xfrm>
            <a:off x="458400" y="596800"/>
            <a:ext cx="7009200" cy="460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Estado de Direito submete todas as relações entre as pessoas físicas e jurídicas ao regime da lei.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decisões fundamentais para a vida da sociedade devem ser tomadas pelo Poder Legislativo, instituição fundamental do regime democrático representativo.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legislador se vê confrontado constantemente com demandas por novas normas.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competência legislativa demanda responsabilidade e impõe ao legislador a obrigação de tomar providências.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3758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35F484A-2E04-4C19-16A9-5BB313884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2CC5173-DED0-13E0-8377-9A2771640E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E0080E8-0CDE-18EA-B388-86F56E60167B}"/>
              </a:ext>
            </a:extLst>
          </p:cNvPr>
          <p:cNvSpPr txBox="1"/>
          <p:nvPr/>
        </p:nvSpPr>
        <p:spPr>
          <a:xfrm>
            <a:off x="458400" y="596800"/>
            <a:ext cx="7009200" cy="4822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legislador deve não apenas concretizar a vontade constitucional, mas também preencher as lacunas ou corrigir os defeitos na legislação. Então, o poder de legislar converte-se em dever de legislar.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tarefa do legislador é delicada. A generalidade, a abstração e o efeito vinculante que caracterizam a lei revelam não só a grandeza, mas também a problemática que marcam a atividade legislativa.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despeito dos cuidados tomados na feitura da lei, não há como deixar de caracterizar o seu afazer como uma experiência.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7942043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3070</Words>
  <Application>Microsoft Office PowerPoint</Application>
  <PresentationFormat>On-screen Show (16:9)</PresentationFormat>
  <Paragraphs>323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9" baseType="lpstr">
      <vt:lpstr>Aptos</vt:lpstr>
      <vt:lpstr>Montserrat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carlos barbosa júnior</cp:lastModifiedBy>
  <cp:revision>34</cp:revision>
  <dcterms:modified xsi:type="dcterms:W3CDTF">2025-08-05T04:19:59Z</dcterms:modified>
</cp:coreProperties>
</file>